
<file path=[Content_Types].xml><?xml version="1.0" encoding="utf-8"?>
<Types xmlns="http://schemas.openxmlformats.org/package/2006/content-types">
  <Default Extension="png" ContentType="image/png"/>
  <Default Extension="tiff" ContentType="image/tiff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416" r:id="rId3"/>
    <p:sldId id="547" r:id="rId4"/>
    <p:sldId id="481" r:id="rId5"/>
    <p:sldId id="548" r:id="rId6"/>
    <p:sldId id="482" r:id="rId7"/>
    <p:sldId id="430" r:id="rId8"/>
    <p:sldId id="471" r:id="rId9"/>
    <p:sldId id="698" r:id="rId10"/>
    <p:sldId id="689" r:id="rId11"/>
    <p:sldId id="577" r:id="rId12"/>
    <p:sldId id="473" r:id="rId13"/>
    <p:sldId id="562" r:id="rId14"/>
    <p:sldId id="479" r:id="rId15"/>
    <p:sldId id="491" r:id="rId16"/>
    <p:sldId id="492" r:id="rId17"/>
    <p:sldId id="493" r:id="rId18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6A6C1"/>
    <a:srgbClr val="C2DE9A"/>
    <a:srgbClr val="C3DF9B"/>
    <a:srgbClr val="FFFFFF"/>
    <a:srgbClr val="BBC0C4"/>
    <a:srgbClr val="FEFEFE"/>
    <a:srgbClr val="ACB3A1"/>
    <a:srgbClr val="969696"/>
    <a:srgbClr val="26182F"/>
    <a:srgbClr val="84AE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26" autoAdjust="0"/>
    <p:restoredTop sz="94660" autoAdjust="0"/>
  </p:normalViewPr>
  <p:slideViewPr>
    <p:cSldViewPr snapToGrid="0">
      <p:cViewPr>
        <p:scale>
          <a:sx n="73" d="100"/>
          <a:sy n="73" d="100"/>
        </p:scale>
        <p:origin x="-404" y="-32"/>
      </p:cViewPr>
      <p:guideLst>
        <p:guide orient="horz" pos="2209"/>
        <p:guide pos="378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53" d="100"/>
          <a:sy n="53" d="100"/>
        </p:scale>
        <p:origin x="2922" y="90"/>
      </p:cViewPr>
      <p:guideLst/>
    </p:cSldViewPr>
  </p:notesViewPr>
  <p:gridSpacing cx="72004" cy="72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commentAuthors" Target="commentAuthors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2E7378-7136-493C-A505-DB111E44D9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41A663-AC84-493B-8663-1A01AEFFA81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fld id="{E7A799FB-B973-4727-8223-0B0CC5C44349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1B4D7-F511-4E32-B555-21525E5BC3C2}" type="slidenum">
              <a:rPr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A2FBB8E-8DA5-493C-A5EA-CCF0D988321D}" type="slidenum">
              <a:rPr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5.jpeg"/><Relationship Id="rId4" Type="http://schemas.openxmlformats.org/officeDocument/2006/relationships/image" Target="../media/image3.tiff"/><Relationship Id="rId3" Type="http://schemas.openxmlformats.org/officeDocument/2006/relationships/image" Target="../media/image12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1.png"/><Relationship Id="rId8" Type="http://schemas.openxmlformats.org/officeDocument/2006/relationships/image" Target="../media/image20.png"/><Relationship Id="rId7" Type="http://schemas.openxmlformats.org/officeDocument/2006/relationships/image" Target="../media/image19.jpeg"/><Relationship Id="rId6" Type="http://schemas.openxmlformats.org/officeDocument/2006/relationships/image" Target="../media/image18.jpeg"/><Relationship Id="rId5" Type="http://schemas.openxmlformats.org/officeDocument/2006/relationships/image" Target="../media/image17.png"/><Relationship Id="rId4" Type="http://schemas.openxmlformats.org/officeDocument/2006/relationships/image" Target="../media/image4.tiff"/><Relationship Id="rId3" Type="http://schemas.openxmlformats.org/officeDocument/2006/relationships/image" Target="../media/image16.png"/><Relationship Id="rId2" Type="http://schemas.openxmlformats.org/officeDocument/2006/relationships/image" Target="../media/image6.png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23.png"/><Relationship Id="rId10" Type="http://schemas.openxmlformats.org/officeDocument/2006/relationships/image" Target="../media/image22.png"/><Relationship Id="rId1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4.tiff"/><Relationship Id="rId3" Type="http://schemas.openxmlformats.org/officeDocument/2006/relationships/image" Target="../media/image16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0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image" Target="../media/image5.tiff"/><Relationship Id="rId3" Type="http://schemas.openxmlformats.org/officeDocument/2006/relationships/image" Target="../media/image25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6.tiff"/><Relationship Id="rId5" Type="http://schemas.openxmlformats.org/officeDocument/2006/relationships/image" Target="../media/image28.png"/><Relationship Id="rId4" Type="http://schemas.openxmlformats.org/officeDocument/2006/relationships/image" Target="../media/image6.png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36.png"/><Relationship Id="rId8" Type="http://schemas.openxmlformats.org/officeDocument/2006/relationships/image" Target="../media/image35.png"/><Relationship Id="rId7" Type="http://schemas.openxmlformats.org/officeDocument/2006/relationships/image" Target="../media/image34.png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4" Type="http://schemas.openxmlformats.org/officeDocument/2006/relationships/slideLayout" Target="../slideLayouts/slideLayout1.xml"/><Relationship Id="rId13" Type="http://schemas.openxmlformats.org/officeDocument/2006/relationships/image" Target="../media/image40.png"/><Relationship Id="rId12" Type="http://schemas.openxmlformats.org/officeDocument/2006/relationships/image" Target="../media/image39.png"/><Relationship Id="rId11" Type="http://schemas.openxmlformats.org/officeDocument/2006/relationships/image" Target="../media/image38.png"/><Relationship Id="rId10" Type="http://schemas.openxmlformats.org/officeDocument/2006/relationships/image" Target="../media/image37.png"/><Relationship Id="rId1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image" Target="../media/image38.png"/><Relationship Id="rId8" Type="http://schemas.openxmlformats.org/officeDocument/2006/relationships/tags" Target="../tags/tag14.xml"/><Relationship Id="rId7" Type="http://schemas.openxmlformats.org/officeDocument/2006/relationships/image" Target="../media/image42.jpeg"/><Relationship Id="rId6" Type="http://schemas.openxmlformats.org/officeDocument/2006/relationships/tags" Target="../tags/tag13.xml"/><Relationship Id="rId5" Type="http://schemas.openxmlformats.org/officeDocument/2006/relationships/image" Target="../media/image41.png"/><Relationship Id="rId4" Type="http://schemas.openxmlformats.org/officeDocument/2006/relationships/tags" Target="../tags/tag12.xml"/><Relationship Id="rId3" Type="http://schemas.openxmlformats.org/officeDocument/2006/relationships/image" Target="../media/image29.png"/><Relationship Id="rId2" Type="http://schemas.openxmlformats.org/officeDocument/2006/relationships/tags" Target="../tags/tag11.xml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39.png"/><Relationship Id="rId10" Type="http://schemas.openxmlformats.org/officeDocument/2006/relationships/tags" Target="../tags/tag15.xml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9.jpeg"/><Relationship Id="rId6" Type="http://schemas.openxmlformats.org/officeDocument/2006/relationships/image" Target="../media/image8.jpeg"/><Relationship Id="rId5" Type="http://schemas.openxmlformats.org/officeDocument/2006/relationships/image" Target="../media/image1.tiff"/><Relationship Id="rId4" Type="http://schemas.openxmlformats.org/officeDocument/2006/relationships/image" Target="../media/image7.png"/><Relationship Id="rId3" Type="http://schemas.openxmlformats.org/officeDocument/2006/relationships/tags" Target="../tags/tag1.xml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.tiff"/><Relationship Id="rId4" Type="http://schemas.openxmlformats.org/officeDocument/2006/relationships/image" Target="../media/image10.png"/><Relationship Id="rId3" Type="http://schemas.openxmlformats.org/officeDocument/2006/relationships/tags" Target="../tags/tag2.xml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4.xml"/><Relationship Id="rId5" Type="http://schemas.openxmlformats.org/officeDocument/2006/relationships/image" Target="../media/image2.tiff"/><Relationship Id="rId4" Type="http://schemas.openxmlformats.org/officeDocument/2006/relationships/image" Target="../media/image10.png"/><Relationship Id="rId3" Type="http://schemas.openxmlformats.org/officeDocument/2006/relationships/tags" Target="../tags/tag3.xml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.tiff"/><Relationship Id="rId4" Type="http://schemas.openxmlformats.org/officeDocument/2006/relationships/image" Target="../media/image10.png"/><Relationship Id="rId3" Type="http://schemas.openxmlformats.org/officeDocument/2006/relationships/tags" Target="../tags/tag5.xml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2.tiff"/><Relationship Id="rId4" Type="http://schemas.openxmlformats.org/officeDocument/2006/relationships/image" Target="../media/image10.png"/><Relationship Id="rId3" Type="http://schemas.openxmlformats.org/officeDocument/2006/relationships/tags" Target="../tags/tag6.xml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3.jpeg"/><Relationship Id="rId4" Type="http://schemas.openxmlformats.org/officeDocument/2006/relationships/image" Target="../media/image3.tiff"/><Relationship Id="rId3" Type="http://schemas.openxmlformats.org/officeDocument/2006/relationships/image" Target="../media/image12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7.xml"/><Relationship Id="rId4" Type="http://schemas.openxmlformats.org/officeDocument/2006/relationships/image" Target="../media/image3.tiff"/><Relationship Id="rId3" Type="http://schemas.openxmlformats.org/officeDocument/2006/relationships/image" Target="../media/image12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4.jpeg"/><Relationship Id="rId4" Type="http://schemas.openxmlformats.org/officeDocument/2006/relationships/image" Target="../media/image3.tiff"/><Relationship Id="rId3" Type="http://schemas.openxmlformats.org/officeDocument/2006/relationships/image" Target="../media/image12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4"/>
          <p:cNvSpPr>
            <a:spLocks noGrp="1"/>
          </p:cNvSpPr>
          <p:nvPr/>
        </p:nvSpPr>
        <p:spPr>
          <a:xfrm>
            <a:off x="4395788" y="5768975"/>
            <a:ext cx="3363912" cy="339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人教版四年级下</a:t>
            </a:r>
            <a:endParaRPr lang="en-US" altLang="zh-CN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562100" y="1046163"/>
            <a:ext cx="9634538" cy="2095500"/>
            <a:chOff x="666751" y="2141538"/>
            <a:chExt cx="11160125" cy="2557463"/>
          </a:xfrm>
        </p:grpSpPr>
        <p:sp>
          <p:nvSpPr>
            <p:cNvPr id="4" name="Freeform 21"/>
            <p:cNvSpPr/>
            <p:nvPr/>
          </p:nvSpPr>
          <p:spPr>
            <a:xfrm>
              <a:off x="666751" y="2141538"/>
              <a:ext cx="11160125" cy="2557463"/>
            </a:xfrm>
            <a:custGeom>
              <a:avLst/>
              <a:gdLst/>
              <a:ahLst/>
              <a:cxnLst>
                <a:cxn ang="0">
                  <a:pos x="731996" y="94163"/>
                </a:cxn>
                <a:cxn ang="0">
                  <a:pos x="6081198" y="86630"/>
                </a:cxn>
                <a:cxn ang="0">
                  <a:pos x="10488190" y="708105"/>
                </a:cxn>
                <a:cxn ang="0">
                  <a:pos x="9985177" y="2323939"/>
                </a:cxn>
                <a:cxn ang="0">
                  <a:pos x="1681714" y="2527331"/>
                </a:cxn>
                <a:cxn ang="0">
                  <a:pos x="90092" y="1250483"/>
                </a:cxn>
                <a:cxn ang="0">
                  <a:pos x="195199" y="406784"/>
                </a:cxn>
                <a:cxn ang="0">
                  <a:pos x="731996" y="94163"/>
                </a:cxn>
              </a:cxnLst>
              <a:rect l="0" t="0" r="0" b="0"/>
              <a:pathLst>
                <a:path w="2973" h="679">
                  <a:moveTo>
                    <a:pt x="195" y="25"/>
                  </a:moveTo>
                  <a:cubicBezTo>
                    <a:pt x="195" y="25"/>
                    <a:pt x="977" y="0"/>
                    <a:pt x="1620" y="23"/>
                  </a:cubicBezTo>
                  <a:cubicBezTo>
                    <a:pt x="2262" y="45"/>
                    <a:pt x="2719" y="78"/>
                    <a:pt x="2794" y="188"/>
                  </a:cubicBezTo>
                  <a:cubicBezTo>
                    <a:pt x="2869" y="298"/>
                    <a:pt x="2973" y="571"/>
                    <a:pt x="2660" y="617"/>
                  </a:cubicBezTo>
                  <a:cubicBezTo>
                    <a:pt x="2347" y="664"/>
                    <a:pt x="841" y="679"/>
                    <a:pt x="448" y="671"/>
                  </a:cubicBezTo>
                  <a:cubicBezTo>
                    <a:pt x="0" y="662"/>
                    <a:pt x="36" y="412"/>
                    <a:pt x="24" y="332"/>
                  </a:cubicBezTo>
                  <a:cubicBezTo>
                    <a:pt x="12" y="252"/>
                    <a:pt x="39" y="135"/>
                    <a:pt x="52" y="108"/>
                  </a:cubicBezTo>
                  <a:cubicBezTo>
                    <a:pt x="93" y="23"/>
                    <a:pt x="195" y="25"/>
                    <a:pt x="195" y="25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31"/>
            <p:cNvSpPr/>
            <p:nvPr/>
          </p:nvSpPr>
          <p:spPr>
            <a:xfrm>
              <a:off x="860426" y="2263141"/>
              <a:ext cx="10796588" cy="2309496"/>
            </a:xfrm>
            <a:custGeom>
              <a:avLst/>
              <a:gdLst/>
              <a:ahLst/>
              <a:cxnLst>
                <a:cxn ang="0">
                  <a:pos x="514302" y="92665"/>
                </a:cxn>
                <a:cxn ang="0">
                  <a:pos x="5893826" y="74845"/>
                </a:cxn>
                <a:cxn ang="0">
                  <a:pos x="10150895" y="637963"/>
                </a:cxn>
                <a:cxn ang="0">
                  <a:pos x="9662871" y="2099218"/>
                </a:cxn>
                <a:cxn ang="0">
                  <a:pos x="1648019" y="2284548"/>
                </a:cxn>
                <a:cxn ang="0">
                  <a:pos x="45048" y="1119108"/>
                </a:cxn>
                <a:cxn ang="0">
                  <a:pos x="161423" y="256611"/>
                </a:cxn>
                <a:cxn ang="0">
                  <a:pos x="514302" y="92665"/>
                </a:cxn>
              </a:cxnLst>
              <a:rect l="0" t="0" r="0" b="0"/>
              <a:pathLst>
                <a:path w="2876" h="648">
                  <a:moveTo>
                    <a:pt x="137" y="26"/>
                  </a:moveTo>
                  <a:cubicBezTo>
                    <a:pt x="137" y="26"/>
                    <a:pt x="950" y="0"/>
                    <a:pt x="1570" y="21"/>
                  </a:cubicBezTo>
                  <a:cubicBezTo>
                    <a:pt x="2190" y="43"/>
                    <a:pt x="2631" y="74"/>
                    <a:pt x="2704" y="179"/>
                  </a:cubicBezTo>
                  <a:cubicBezTo>
                    <a:pt x="2776" y="284"/>
                    <a:pt x="2876" y="545"/>
                    <a:pt x="2574" y="589"/>
                  </a:cubicBezTo>
                  <a:cubicBezTo>
                    <a:pt x="2272" y="634"/>
                    <a:pt x="818" y="648"/>
                    <a:pt x="439" y="641"/>
                  </a:cubicBezTo>
                  <a:cubicBezTo>
                    <a:pt x="6" y="633"/>
                    <a:pt x="23" y="390"/>
                    <a:pt x="12" y="314"/>
                  </a:cubicBezTo>
                  <a:cubicBezTo>
                    <a:pt x="0" y="238"/>
                    <a:pt x="38" y="82"/>
                    <a:pt x="43" y="72"/>
                  </a:cubicBezTo>
                  <a:cubicBezTo>
                    <a:pt x="62" y="31"/>
                    <a:pt x="137" y="26"/>
                    <a:pt x="137" y="26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Freeform 29"/>
          <p:cNvSpPr/>
          <p:nvPr/>
        </p:nvSpPr>
        <p:spPr>
          <a:xfrm>
            <a:off x="6096000" y="630238"/>
            <a:ext cx="1246188" cy="803275"/>
          </a:xfrm>
          <a:custGeom>
            <a:avLst/>
            <a:gdLst/>
            <a:ahLst/>
            <a:cxnLst>
              <a:cxn ang="0">
                <a:pos x="618444" y="151971"/>
              </a:cxn>
              <a:cxn ang="0">
                <a:pos x="548695" y="39078"/>
              </a:cxn>
              <a:cxn ang="0">
                <a:pos x="292947" y="99867"/>
              </a:cxn>
              <a:cxn ang="0">
                <a:pos x="292947" y="234469"/>
              </a:cxn>
              <a:cxn ang="0">
                <a:pos x="278997" y="243154"/>
              </a:cxn>
              <a:cxn ang="0">
                <a:pos x="125549" y="182365"/>
              </a:cxn>
              <a:cxn ang="0">
                <a:pos x="13950" y="295258"/>
              </a:cxn>
              <a:cxn ang="0">
                <a:pos x="158098" y="425519"/>
              </a:cxn>
              <a:cxn ang="0">
                <a:pos x="218548" y="438545"/>
              </a:cxn>
              <a:cxn ang="0">
                <a:pos x="185998" y="464597"/>
              </a:cxn>
              <a:cxn ang="0">
                <a:pos x="102299" y="534069"/>
              </a:cxn>
              <a:cxn ang="0">
                <a:pos x="325497" y="712092"/>
              </a:cxn>
              <a:cxn ang="0">
                <a:pos x="423146" y="620910"/>
              </a:cxn>
              <a:cxn ang="0">
                <a:pos x="395246" y="581832"/>
              </a:cxn>
              <a:cxn ang="0">
                <a:pos x="437096" y="759855"/>
              </a:cxn>
              <a:cxn ang="0">
                <a:pos x="664944" y="720776"/>
              </a:cxn>
              <a:cxn ang="0">
                <a:pos x="739343" y="586174"/>
              </a:cxn>
              <a:cxn ang="0">
                <a:pos x="767243" y="586174"/>
              </a:cxn>
              <a:cxn ang="0">
                <a:pos x="832342" y="659988"/>
              </a:cxn>
              <a:cxn ang="0">
                <a:pos x="1078790" y="720776"/>
              </a:cxn>
              <a:cxn ang="0">
                <a:pos x="1218288" y="486307"/>
              </a:cxn>
              <a:cxn ang="0">
                <a:pos x="1069490" y="286574"/>
              </a:cxn>
              <a:cxn ang="0">
                <a:pos x="934641" y="243154"/>
              </a:cxn>
              <a:cxn ang="0">
                <a:pos x="911391" y="343020"/>
              </a:cxn>
              <a:cxn ang="0">
                <a:pos x="1050890" y="329994"/>
              </a:cxn>
              <a:cxn ang="0">
                <a:pos x="1074140" y="204075"/>
              </a:cxn>
              <a:cxn ang="0">
                <a:pos x="743993" y="56446"/>
              </a:cxn>
              <a:cxn ang="0">
                <a:pos x="632394" y="151971"/>
              </a:cxn>
              <a:cxn ang="0">
                <a:pos x="618444" y="151971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Freeform 29"/>
          <p:cNvSpPr/>
          <p:nvPr/>
        </p:nvSpPr>
        <p:spPr>
          <a:xfrm>
            <a:off x="3081338" y="2671763"/>
            <a:ext cx="1235075" cy="741362"/>
          </a:xfrm>
          <a:custGeom>
            <a:avLst/>
            <a:gdLst/>
            <a:ahLst/>
            <a:cxnLst>
              <a:cxn ang="0">
                <a:pos x="612929" y="140258"/>
              </a:cxn>
              <a:cxn ang="0">
                <a:pos x="543802" y="36066"/>
              </a:cxn>
              <a:cxn ang="0">
                <a:pos x="290335" y="92169"/>
              </a:cxn>
              <a:cxn ang="0">
                <a:pos x="290335" y="216398"/>
              </a:cxn>
              <a:cxn ang="0">
                <a:pos x="276509" y="224412"/>
              </a:cxn>
              <a:cxn ang="0">
                <a:pos x="124429" y="168309"/>
              </a:cxn>
              <a:cxn ang="0">
                <a:pos x="13825" y="272501"/>
              </a:cxn>
              <a:cxn ang="0">
                <a:pos x="156689" y="392721"/>
              </a:cxn>
              <a:cxn ang="0">
                <a:pos x="216599" y="404744"/>
              </a:cxn>
              <a:cxn ang="0">
                <a:pos x="184340" y="428788"/>
              </a:cxn>
              <a:cxn ang="0">
                <a:pos x="101387" y="492906"/>
              </a:cxn>
              <a:cxn ang="0">
                <a:pos x="322594" y="657207"/>
              </a:cxn>
              <a:cxn ang="0">
                <a:pos x="419372" y="573053"/>
              </a:cxn>
              <a:cxn ang="0">
                <a:pos x="391722" y="536987"/>
              </a:cxn>
              <a:cxn ang="0">
                <a:pos x="433198" y="701288"/>
              </a:cxn>
              <a:cxn ang="0">
                <a:pos x="659014" y="665222"/>
              </a:cxn>
              <a:cxn ang="0">
                <a:pos x="732750" y="540994"/>
              </a:cxn>
              <a:cxn ang="0">
                <a:pos x="760401" y="540994"/>
              </a:cxn>
              <a:cxn ang="0">
                <a:pos x="824919" y="609119"/>
              </a:cxn>
              <a:cxn ang="0">
                <a:pos x="1069169" y="665222"/>
              </a:cxn>
              <a:cxn ang="0">
                <a:pos x="1207424" y="448825"/>
              </a:cxn>
              <a:cxn ang="0">
                <a:pos x="1059952" y="264486"/>
              </a:cxn>
              <a:cxn ang="0">
                <a:pos x="926306" y="224412"/>
              </a:cxn>
              <a:cxn ang="0">
                <a:pos x="903264" y="316582"/>
              </a:cxn>
              <a:cxn ang="0">
                <a:pos x="1041518" y="304560"/>
              </a:cxn>
              <a:cxn ang="0">
                <a:pos x="1064561" y="188346"/>
              </a:cxn>
              <a:cxn ang="0">
                <a:pos x="737358" y="52096"/>
              </a:cxn>
              <a:cxn ang="0">
                <a:pos x="626754" y="140258"/>
              </a:cxn>
              <a:cxn ang="0">
                <a:pos x="612929" y="140258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Freeform 29"/>
          <p:cNvSpPr/>
          <p:nvPr/>
        </p:nvSpPr>
        <p:spPr>
          <a:xfrm>
            <a:off x="9499600" y="2952750"/>
            <a:ext cx="677863" cy="468313"/>
          </a:xfrm>
          <a:custGeom>
            <a:avLst/>
            <a:gdLst/>
            <a:ahLst/>
            <a:cxnLst>
              <a:cxn ang="0">
                <a:pos x="336402" y="88600"/>
              </a:cxn>
              <a:cxn ang="0">
                <a:pos x="298462" y="22783"/>
              </a:cxn>
              <a:cxn ang="0">
                <a:pos x="159348" y="58223"/>
              </a:cxn>
              <a:cxn ang="0">
                <a:pos x="159348" y="136697"/>
              </a:cxn>
              <a:cxn ang="0">
                <a:pos x="151760" y="141760"/>
              </a:cxn>
              <a:cxn ang="0">
                <a:pos x="68292" y="106320"/>
              </a:cxn>
              <a:cxn ang="0">
                <a:pos x="7588" y="172137"/>
              </a:cxn>
              <a:cxn ang="0">
                <a:pos x="85998" y="248079"/>
              </a:cxn>
              <a:cxn ang="0">
                <a:pos x="118879" y="255674"/>
              </a:cxn>
              <a:cxn ang="0">
                <a:pos x="101174" y="270862"/>
              </a:cxn>
              <a:cxn ang="0">
                <a:pos x="55645" y="311365"/>
              </a:cxn>
              <a:cxn ang="0">
                <a:pos x="177054" y="415153"/>
              </a:cxn>
              <a:cxn ang="0">
                <a:pos x="230170" y="361993"/>
              </a:cxn>
              <a:cxn ang="0">
                <a:pos x="214994" y="339210"/>
              </a:cxn>
              <a:cxn ang="0">
                <a:pos x="237758" y="442999"/>
              </a:cxn>
              <a:cxn ang="0">
                <a:pos x="361696" y="420216"/>
              </a:cxn>
              <a:cxn ang="0">
                <a:pos x="402165" y="341742"/>
              </a:cxn>
              <a:cxn ang="0">
                <a:pos x="417341" y="341742"/>
              </a:cxn>
              <a:cxn ang="0">
                <a:pos x="452752" y="384776"/>
              </a:cxn>
              <a:cxn ang="0">
                <a:pos x="586807" y="420216"/>
              </a:cxn>
              <a:cxn ang="0">
                <a:pos x="662687" y="283519"/>
              </a:cxn>
              <a:cxn ang="0">
                <a:pos x="581748" y="167074"/>
              </a:cxn>
              <a:cxn ang="0">
                <a:pos x="508397" y="141760"/>
              </a:cxn>
              <a:cxn ang="0">
                <a:pos x="495751" y="199982"/>
              </a:cxn>
              <a:cxn ang="0">
                <a:pos x="571631" y="192388"/>
              </a:cxn>
              <a:cxn ang="0">
                <a:pos x="584277" y="118977"/>
              </a:cxn>
              <a:cxn ang="0">
                <a:pos x="404694" y="32908"/>
              </a:cxn>
              <a:cxn ang="0">
                <a:pos x="343990" y="88600"/>
              </a:cxn>
              <a:cxn ang="0">
                <a:pos x="336402" y="88600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140700" y="5373688"/>
            <a:ext cx="2198688" cy="1508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 descr="图片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14960" y="3258185"/>
            <a:ext cx="3549650" cy="3459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标题 3"/>
          <p:cNvSpPr>
            <a:spLocks noGrp="1"/>
          </p:cNvSpPr>
          <p:nvPr/>
        </p:nvSpPr>
        <p:spPr>
          <a:xfrm>
            <a:off x="1171575" y="1435735"/>
            <a:ext cx="9488170" cy="120015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algn="ctr" defTabSz="685800">
              <a:lnSpc>
                <a:spcPct val="90000"/>
              </a:lnSpc>
            </a:pPr>
            <a:r>
              <a:rPr lang="en-US" altLang="zh-CN" sz="66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en-US" sz="66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en-US" sz="66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平　移</a:t>
            </a:r>
            <a:endParaRPr lang="zh-CN" altLang="en-US" sz="6600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326688" y="2352675"/>
            <a:ext cx="1447800" cy="4505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副标题 4"/>
          <p:cNvSpPr>
            <a:spLocks noGrp="1"/>
          </p:cNvSpPr>
          <p:nvPr/>
        </p:nvSpPr>
        <p:spPr>
          <a:xfrm>
            <a:off x="294005" y="173355"/>
            <a:ext cx="4102100" cy="4235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  图形的运动（二）</a:t>
            </a:r>
            <a:endParaRPr lang="zh-CN" altLang="en-US" sz="24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副标题 4"/>
          <p:cNvSpPr>
            <a:spLocks noGrp="1"/>
          </p:cNvSpPr>
          <p:nvPr/>
        </p:nvSpPr>
        <p:spPr>
          <a:xfrm>
            <a:off x="2472690" y="4035425"/>
            <a:ext cx="7246620" cy="58928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lang="zh-CN" altLang="en-US" sz="3200" b="1" kern="1200">
                <a:solidFill>
                  <a:sysClr val="windowText" lastClr="000000"/>
                </a:solidFill>
                <a:latin typeface="黑体" panose="02010609060101010101" charset="-122"/>
                <a:ea typeface="黑体" panose="02010609060101010101" charset="-122"/>
                <a:cs typeface="+mn-ea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9pPr>
          </a:lstStyle>
          <a:p>
            <a:r>
              <a:rPr lang="zh-CN" altLang="en-US" sz="3600" dirty="0">
                <a:cs typeface="黑体" panose="02010609060101010101" charset="-122"/>
              </a:rPr>
              <a:t>第</a:t>
            </a:r>
            <a:r>
              <a:rPr lang="en-US" altLang="zh-CN" sz="3600" dirty="0">
                <a:cs typeface="黑体" panose="02010609060101010101" charset="-122"/>
              </a:rPr>
              <a:t>2</a:t>
            </a:r>
            <a:r>
              <a:rPr sz="3600" dirty="0">
                <a:cs typeface="黑体" panose="02010609060101010101" charset="-122"/>
              </a:rPr>
              <a:t>课时</a:t>
            </a:r>
            <a:r>
              <a:rPr lang="en-US" altLang="zh-CN" sz="3600" dirty="0">
                <a:cs typeface="黑体" panose="02010609060101010101" charset="-122"/>
              </a:rPr>
              <a:t> 利用平移解决问题</a:t>
            </a:r>
            <a:endParaRPr lang="en-US" altLang="zh-CN" sz="3600" dirty="0">
              <a:cs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4" grpId="0"/>
      <p:bldP spid="15" grpId="0"/>
      <p:bldP spid="15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6" name="图片 15" descr="图片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4762395" y="347862"/>
            <a:ext cx="2666365" cy="706755"/>
          </a:xfrm>
          <a:prstGeom prst="rect">
            <a:avLst/>
          </a:prstGeom>
        </p:spPr>
        <p:txBody>
          <a:bodyPr wrap="none">
            <a:spAutoFit/>
          </a:bodyPr>
          <a:p>
            <a:pPr algn="r"/>
            <a:r>
              <a: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巩 固 练 习</a:t>
            </a:r>
            <a:endParaRPr lang="zh-CN" altLang="en-US" sz="4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7" name="TextBox 14"/>
          <p:cNvSpPr txBox="1"/>
          <p:nvPr/>
        </p:nvSpPr>
        <p:spPr>
          <a:xfrm>
            <a:off x="516057" y="1361475"/>
            <a:ext cx="5040559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eaLnBrk="0" hangingPunct="0">
              <a:lnSpc>
                <a:spcPct val="100000"/>
              </a:lnSpc>
            </a:pP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这个图形的周长是多少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?</a:t>
            </a:r>
            <a:endParaRPr lang="zh-CN" altLang="en-US" sz="66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8" name="oo203.jpg" descr="id:2147510414;FounderCES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88215" y="1418203"/>
            <a:ext cx="3815799" cy="2688195"/>
          </a:xfrm>
          <a:prstGeom prst="rect">
            <a:avLst/>
          </a:prstGeom>
        </p:spPr>
      </p:pic>
      <p:sp>
        <p:nvSpPr>
          <p:cNvPr id="29" name="矩形 28"/>
          <p:cNvSpPr/>
          <p:nvPr/>
        </p:nvSpPr>
        <p:spPr>
          <a:xfrm>
            <a:off x="1304567" y="4379896"/>
            <a:ext cx="6662420" cy="645160"/>
          </a:xfrm>
          <a:prstGeom prst="rect">
            <a:avLst/>
          </a:prstGeom>
        </p:spPr>
        <p:txBody>
          <a:bodyPr wrap="none">
            <a:spAutoFit/>
          </a:bodyPr>
          <a:p>
            <a:pPr>
              <a:lnSpc>
                <a:spcPct val="100000"/>
              </a:lnSpc>
            </a:pPr>
            <a:r>
              <a:rPr lang="zh-CN" altLang="en-US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答：</a:t>
            </a:r>
            <a:r>
              <a:rPr lang="zh-CN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这个</a:t>
            </a:r>
            <a:r>
              <a:rPr lang="zh-CN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图形的周长是</a:t>
            </a: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28</a:t>
            </a:r>
            <a:r>
              <a:rPr lang="zh-CN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厘米。</a:t>
            </a:r>
            <a:endParaRPr lang="zh-CN" altLang="zh-CN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7472191" y="2157685"/>
            <a:ext cx="1233805" cy="583565"/>
          </a:xfrm>
          <a:prstGeom prst="rect">
            <a:avLst/>
          </a:prstGeom>
        </p:spPr>
        <p:txBody>
          <a:bodyPr wrap="none">
            <a:spAutoFit/>
          </a:bodyPr>
          <a:p>
            <a:pPr>
              <a:lnSpc>
                <a:spcPct val="100000"/>
              </a:lnSpc>
            </a:pPr>
            <a:r>
              <a:rPr lang="en-US" altLang="zh-CN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</a:t>
            </a:r>
            <a:r>
              <a:rPr lang="zh-CN" altLang="zh-CN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厘米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9344399" y="3551574"/>
            <a:ext cx="1233805" cy="583565"/>
          </a:xfrm>
          <a:prstGeom prst="rect">
            <a:avLst/>
          </a:prstGeom>
        </p:spPr>
        <p:txBody>
          <a:bodyPr wrap="none">
            <a:spAutoFit/>
          </a:bodyPr>
          <a:p>
            <a:pPr>
              <a:lnSpc>
                <a:spcPct val="100000"/>
              </a:lnSpc>
            </a:pPr>
            <a:r>
              <a:rPr lang="en-US" altLang="zh-CN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8</a:t>
            </a:r>
            <a:r>
              <a:rPr lang="zh-CN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厘米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802686" y="2777060"/>
            <a:ext cx="2959660" cy="706755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00000"/>
              </a:lnSpc>
            </a:pPr>
            <a:r>
              <a:rPr lang="zh-CN" altLang="en-US" sz="4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4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6+8</a:t>
            </a:r>
            <a:r>
              <a:rPr lang="zh-CN" altLang="en-US" sz="4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lang="en-US" altLang="zh-CN" sz="4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×2</a:t>
            </a:r>
            <a:endParaRPr lang="zh-CN" altLang="en-US" sz="4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4444365" y="2776855"/>
            <a:ext cx="3649980" cy="706755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00000"/>
              </a:lnSpc>
            </a:pPr>
            <a:r>
              <a:rPr lang="en-US" altLang="zh-CN" sz="4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=28</a:t>
            </a:r>
            <a:r>
              <a:rPr lang="zh-CN" altLang="en-US" sz="4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（厘米）</a:t>
            </a:r>
            <a:endParaRPr lang="zh-CN" altLang="en-US" sz="4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2" grpId="0"/>
      <p:bldP spid="3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2" name="组合 21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23" name="图片 22" descr="图片11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24" name="图片 23" descr="stlx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sp>
        <p:nvSpPr>
          <p:cNvPr id="25" name="TextBox 38"/>
          <p:cNvSpPr txBox="1"/>
          <p:nvPr/>
        </p:nvSpPr>
        <p:spPr>
          <a:xfrm>
            <a:off x="3521075" y="508000"/>
            <a:ext cx="67379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完成教材第88页练习二十一第3题。</a:t>
            </a:r>
            <a:endParaRPr lang="en-US" sz="28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4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559963" y="1027959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矩形 10"/>
          <p:cNvSpPr/>
          <p:nvPr/>
        </p:nvSpPr>
        <p:spPr>
          <a:xfrm>
            <a:off x="559945" y="1605899"/>
            <a:ext cx="6614795" cy="58356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涂色部分占整个图形的几分之几？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3" name="图片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6354" y="2765702"/>
            <a:ext cx="3535362" cy="941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图片 1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8529" y="2731730"/>
            <a:ext cx="2006600" cy="1049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6" name="Group 48"/>
          <p:cNvGrpSpPr/>
          <p:nvPr/>
        </p:nvGrpSpPr>
        <p:grpSpPr bwMode="auto">
          <a:xfrm>
            <a:off x="8642716" y="3994426"/>
            <a:ext cx="1079500" cy="952500"/>
            <a:chOff x="728" y="2528"/>
            <a:chExt cx="680" cy="600"/>
          </a:xfrm>
        </p:grpSpPr>
        <p:sp>
          <p:nvSpPr>
            <p:cNvPr id="37" name="Text Box 49"/>
            <p:cNvSpPr txBox="1">
              <a:spLocks noChangeArrowheads="1"/>
            </p:cNvSpPr>
            <p:nvPr/>
          </p:nvSpPr>
          <p:spPr bwMode="auto">
            <a:xfrm>
              <a:off x="728" y="2528"/>
              <a:ext cx="680" cy="6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3399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algn="ctr" eaLnBrk="1" hangingPunct="1"/>
              <a:r>
                <a:rPr lang="en-US" altLang="zh-CN" sz="2800" b="0">
                  <a:latin typeface="微软雅黑" panose="020B0503020204020204" pitchFamily="34" charset="-122"/>
                  <a:ea typeface="微软雅黑" panose="020B0503020204020204" pitchFamily="34" charset="-122"/>
                </a:rPr>
                <a:t>(   )</a:t>
              </a:r>
              <a:endParaRPr lang="en-US" altLang="zh-CN" sz="2800" b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1" hangingPunct="1"/>
              <a:r>
                <a:rPr lang="en-US" altLang="zh-CN" sz="2800" b="0">
                  <a:latin typeface="微软雅黑" panose="020B0503020204020204" pitchFamily="34" charset="-122"/>
                  <a:ea typeface="微软雅黑" panose="020B0503020204020204" pitchFamily="34" charset="-122"/>
                </a:rPr>
                <a:t>(   )</a:t>
              </a:r>
              <a:endParaRPr lang="en-US" altLang="zh-CN" sz="2800" b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Line 50"/>
            <p:cNvSpPr>
              <a:spLocks noChangeShapeType="1"/>
            </p:cNvSpPr>
            <p:nvPr/>
          </p:nvSpPr>
          <p:spPr bwMode="auto">
            <a:xfrm>
              <a:off x="841" y="2833"/>
              <a:ext cx="45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9" name="Group 44"/>
          <p:cNvGrpSpPr/>
          <p:nvPr/>
        </p:nvGrpSpPr>
        <p:grpSpPr bwMode="auto">
          <a:xfrm>
            <a:off x="1632883" y="4021096"/>
            <a:ext cx="1079500" cy="952500"/>
            <a:chOff x="728" y="2528"/>
            <a:chExt cx="680" cy="600"/>
          </a:xfrm>
        </p:grpSpPr>
        <p:sp>
          <p:nvSpPr>
            <p:cNvPr id="40" name="Text Box 35"/>
            <p:cNvSpPr txBox="1">
              <a:spLocks noChangeArrowheads="1"/>
            </p:cNvSpPr>
            <p:nvPr/>
          </p:nvSpPr>
          <p:spPr bwMode="auto">
            <a:xfrm>
              <a:off x="728" y="2528"/>
              <a:ext cx="680" cy="6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3399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algn="ctr" eaLnBrk="1" hangingPunct="1"/>
              <a:r>
                <a:rPr lang="en-US" altLang="zh-CN" sz="2800" b="0">
                  <a:latin typeface="微软雅黑" panose="020B0503020204020204" pitchFamily="34" charset="-122"/>
                  <a:ea typeface="微软雅黑" panose="020B0503020204020204" pitchFamily="34" charset="-122"/>
                </a:rPr>
                <a:t>(   )</a:t>
              </a:r>
              <a:endParaRPr lang="en-US" altLang="zh-CN" sz="2800" b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1" hangingPunct="1"/>
              <a:r>
                <a:rPr lang="en-US" altLang="zh-CN" sz="2800" b="0">
                  <a:latin typeface="微软雅黑" panose="020B0503020204020204" pitchFamily="34" charset="-122"/>
                  <a:ea typeface="微软雅黑" panose="020B0503020204020204" pitchFamily="34" charset="-122"/>
                </a:rPr>
                <a:t>(   )</a:t>
              </a:r>
              <a:endParaRPr lang="en-US" altLang="zh-CN" sz="2800" b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Line 36"/>
            <p:cNvSpPr>
              <a:spLocks noChangeShapeType="1"/>
            </p:cNvSpPr>
            <p:nvPr/>
          </p:nvSpPr>
          <p:spPr bwMode="auto">
            <a:xfrm>
              <a:off x="841" y="2835"/>
              <a:ext cx="45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2" name="TextBox 30"/>
          <p:cNvSpPr txBox="1">
            <a:spLocks noChangeArrowheads="1"/>
          </p:cNvSpPr>
          <p:nvPr/>
        </p:nvSpPr>
        <p:spPr bwMode="auto">
          <a:xfrm>
            <a:off x="1993246" y="4019510"/>
            <a:ext cx="35877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sz="28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US" altLang="zh-CN" sz="2800" b="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TextBox 44"/>
          <p:cNvSpPr txBox="1">
            <a:spLocks noChangeArrowheads="1"/>
          </p:cNvSpPr>
          <p:nvPr/>
        </p:nvSpPr>
        <p:spPr bwMode="auto">
          <a:xfrm>
            <a:off x="1993246" y="4405272"/>
            <a:ext cx="360362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sz="28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en-US" altLang="zh-CN" sz="2800" b="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4" name="Group 45"/>
          <p:cNvGrpSpPr/>
          <p:nvPr/>
        </p:nvGrpSpPr>
        <p:grpSpPr bwMode="auto">
          <a:xfrm>
            <a:off x="4791441" y="4000141"/>
            <a:ext cx="1079500" cy="952500"/>
            <a:chOff x="728" y="2528"/>
            <a:chExt cx="680" cy="600"/>
          </a:xfrm>
        </p:grpSpPr>
        <p:sp>
          <p:nvSpPr>
            <p:cNvPr id="45" name="Text Box 46"/>
            <p:cNvSpPr txBox="1">
              <a:spLocks noChangeArrowheads="1"/>
            </p:cNvSpPr>
            <p:nvPr/>
          </p:nvSpPr>
          <p:spPr bwMode="auto">
            <a:xfrm>
              <a:off x="728" y="2528"/>
              <a:ext cx="680" cy="6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3399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algn="ctr" eaLnBrk="1" hangingPunct="1"/>
              <a:r>
                <a:rPr lang="en-US" altLang="zh-CN" sz="2800" b="0">
                  <a:latin typeface="微软雅黑" panose="020B0503020204020204" pitchFamily="34" charset="-122"/>
                  <a:ea typeface="微软雅黑" panose="020B0503020204020204" pitchFamily="34" charset="-122"/>
                </a:rPr>
                <a:t>(   )</a:t>
              </a:r>
              <a:endParaRPr lang="en-US" altLang="zh-CN" sz="2800" b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1" hangingPunct="1"/>
              <a:r>
                <a:rPr lang="en-US" altLang="zh-CN" sz="2800" b="0">
                  <a:latin typeface="微软雅黑" panose="020B0503020204020204" pitchFamily="34" charset="-122"/>
                  <a:ea typeface="微软雅黑" panose="020B0503020204020204" pitchFamily="34" charset="-122"/>
                </a:rPr>
                <a:t>(   )</a:t>
              </a:r>
              <a:endParaRPr lang="en-US" altLang="zh-CN" sz="2800" b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Line 47"/>
            <p:cNvSpPr>
              <a:spLocks noChangeShapeType="1"/>
            </p:cNvSpPr>
            <p:nvPr/>
          </p:nvSpPr>
          <p:spPr bwMode="auto">
            <a:xfrm>
              <a:off x="841" y="2830"/>
              <a:ext cx="45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7" name="TextBox 45"/>
          <p:cNvSpPr txBox="1">
            <a:spLocks noChangeArrowheads="1"/>
          </p:cNvSpPr>
          <p:nvPr/>
        </p:nvSpPr>
        <p:spPr bwMode="auto">
          <a:xfrm>
            <a:off x="5143866" y="3998555"/>
            <a:ext cx="37465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sz="28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US" altLang="zh-CN" sz="2800" b="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TextBox 46"/>
          <p:cNvSpPr txBox="1">
            <a:spLocks noChangeArrowheads="1"/>
          </p:cNvSpPr>
          <p:nvPr/>
        </p:nvSpPr>
        <p:spPr bwMode="auto">
          <a:xfrm>
            <a:off x="5143866" y="4384317"/>
            <a:ext cx="37465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sz="28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US" altLang="zh-CN" sz="2800" b="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TextBox 48"/>
          <p:cNvSpPr txBox="1">
            <a:spLocks noChangeArrowheads="1"/>
          </p:cNvSpPr>
          <p:nvPr/>
        </p:nvSpPr>
        <p:spPr bwMode="auto">
          <a:xfrm>
            <a:off x="9026891" y="4378602"/>
            <a:ext cx="312738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sz="28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en-US" altLang="zh-CN" sz="2800" b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TextBox 47"/>
          <p:cNvSpPr txBox="1">
            <a:spLocks noChangeArrowheads="1"/>
          </p:cNvSpPr>
          <p:nvPr/>
        </p:nvSpPr>
        <p:spPr bwMode="auto">
          <a:xfrm>
            <a:off x="9026891" y="3992840"/>
            <a:ext cx="312738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sz="28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US" altLang="zh-CN" sz="2800" b="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1" name="组合 50"/>
          <p:cNvGrpSpPr/>
          <p:nvPr/>
        </p:nvGrpSpPr>
        <p:grpSpPr bwMode="auto">
          <a:xfrm>
            <a:off x="9914304" y="2802215"/>
            <a:ext cx="881062" cy="876300"/>
            <a:chOff x="7643813" y="2820988"/>
            <a:chExt cx="881062" cy="876300"/>
          </a:xfrm>
        </p:grpSpPr>
        <p:cxnSp>
          <p:nvCxnSpPr>
            <p:cNvPr id="52" name="直接连接符 17"/>
            <p:cNvCxnSpPr>
              <a:cxnSpLocks noChangeShapeType="1"/>
            </p:cNvCxnSpPr>
            <p:nvPr/>
          </p:nvCxnSpPr>
          <p:spPr bwMode="auto">
            <a:xfrm>
              <a:off x="8515350" y="2820988"/>
              <a:ext cx="7938" cy="876300"/>
            </a:xfrm>
            <a:prstGeom prst="line">
              <a:avLst/>
            </a:prstGeom>
            <a:noFill/>
            <a:ln w="19050" algn="ctr">
              <a:solidFill>
                <a:srgbClr val="FF00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3" name="直接连接符 18"/>
            <p:cNvCxnSpPr>
              <a:cxnSpLocks noChangeShapeType="1"/>
            </p:cNvCxnSpPr>
            <p:nvPr/>
          </p:nvCxnSpPr>
          <p:spPr bwMode="auto">
            <a:xfrm>
              <a:off x="7643813" y="3692525"/>
              <a:ext cx="881062" cy="1588"/>
            </a:xfrm>
            <a:prstGeom prst="line">
              <a:avLst/>
            </a:prstGeom>
            <a:noFill/>
            <a:ln w="19050" algn="ctr">
              <a:solidFill>
                <a:srgbClr val="FF00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pic>
        <p:nvPicPr>
          <p:cNvPr id="54" name="Picture 72" descr="C:\Users\wangwei\AppData\Local\Temp\SNAGHTML285ee60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3249" y="2736810"/>
            <a:ext cx="1438275" cy="1073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" name="图片 5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0986" y="2765385"/>
            <a:ext cx="466725" cy="101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" name="图片 5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6474" y="2761892"/>
            <a:ext cx="972000" cy="9955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7" name="直接连接符 56"/>
          <p:cNvCxnSpPr>
            <a:cxnSpLocks noChangeShapeType="1"/>
          </p:cNvCxnSpPr>
          <p:nvPr/>
        </p:nvCxnSpPr>
        <p:spPr bwMode="auto">
          <a:xfrm>
            <a:off x="5351829" y="2765067"/>
            <a:ext cx="0" cy="998538"/>
          </a:xfrm>
          <a:prstGeom prst="line">
            <a:avLst/>
          </a:prstGeom>
          <a:noFill/>
          <a:ln w="19050" algn="ctr">
            <a:solidFill>
              <a:srgbClr val="FF0000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58" name="图片 57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8104" y="2808565"/>
            <a:ext cx="858837" cy="858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" name="矩形 58"/>
          <p:cNvSpPr>
            <a:spLocks noChangeArrowheads="1"/>
          </p:cNvSpPr>
          <p:nvPr/>
        </p:nvSpPr>
        <p:spPr bwMode="auto">
          <a:xfrm>
            <a:off x="7171104" y="2760940"/>
            <a:ext cx="982662" cy="982662"/>
          </a:xfrm>
          <a:prstGeom prst="rect">
            <a:avLst/>
          </a:prstGeom>
          <a:solidFill>
            <a:srgbClr val="FFFFFF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20833e-05 -0.000185185 L -0.0752083 -0.000185185 " pathEditMode="relative" rAng="0" ptsTypes="">
                                      <p:cBhvr>
                                        <p:cTn id="6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20833e-05 -0.000185185 L 0.0791667 -0.000185185 " pathEditMode="relative" rAng="0" ptsTypes="">
                                      <p:cBhvr>
                                        <p:cTn id="21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000185185 L 0.214896 -0.000185185 " pathEditMode="relative" rAng="0" ptsTypes="">
                                      <p:cBhvr>
                                        <p:cTn id="40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utoUpdateAnimBg="0"/>
      <p:bldP spid="43" grpId="0" autoUpdateAnimBg="0"/>
      <p:bldP spid="47" grpId="0" autoUpdateAnimBg="0"/>
      <p:bldP spid="48" grpId="0" autoUpdateAnimBg="0"/>
      <p:bldP spid="49" grpId="0" autoUpdateAnimBg="0"/>
      <p:bldP spid="50" grpId="0" autoUpdateAnimBg="0"/>
      <p:bldP spid="5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3" name="图片 2" descr="图片11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5" name="图片 4" descr="stlx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sp>
        <p:nvSpPr>
          <p:cNvPr id="9" name="文本框 22"/>
          <p:cNvSpPr txBox="1"/>
          <p:nvPr/>
        </p:nvSpPr>
        <p:spPr>
          <a:xfrm flipH="1">
            <a:off x="3297867" y="1796565"/>
            <a:ext cx="5975780" cy="743986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完全解读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2" name="Picture 2" descr="C:\Users\Administrator\Desktop\图片2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63" t="17004" r="9837" b="27271"/>
          <a:stretch>
            <a:fillRect/>
          </a:stretch>
        </p:blipFill>
        <p:spPr bwMode="auto">
          <a:xfrm>
            <a:off x="1605894" y="1960823"/>
            <a:ext cx="1451600" cy="565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7" name="组合 16"/>
          <p:cNvGrpSpPr/>
          <p:nvPr/>
        </p:nvGrpSpPr>
        <p:grpSpPr>
          <a:xfrm>
            <a:off x="33020" y="31115"/>
            <a:ext cx="2962910" cy="1480820"/>
            <a:chOff x="52" y="49"/>
            <a:chExt cx="4666" cy="2332"/>
          </a:xfrm>
        </p:grpSpPr>
        <p:pic>
          <p:nvPicPr>
            <p:cNvPr id="19" name="图片 18" descr="图片5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024" y="49"/>
              <a:ext cx="1694" cy="2332"/>
            </a:xfrm>
            <a:prstGeom prst="rect">
              <a:avLst/>
            </a:prstGeom>
          </p:spPr>
        </p:pic>
        <p:pic>
          <p:nvPicPr>
            <p:cNvPr id="18" name="图片 17" descr="ktxj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76" b="10592"/>
            <a:stretch>
              <a:fillRect/>
            </a:stretch>
          </p:blipFill>
          <p:spPr>
            <a:xfrm>
              <a:off x="52" y="574"/>
              <a:ext cx="3329" cy="878"/>
            </a:xfrm>
            <a:prstGeom prst="rect">
              <a:avLst/>
            </a:prstGeom>
          </p:spPr>
        </p:pic>
      </p:grpSp>
      <p:sp>
        <p:nvSpPr>
          <p:cNvPr id="14" name="矩形 13"/>
          <p:cNvSpPr/>
          <p:nvPr/>
        </p:nvSpPr>
        <p:spPr>
          <a:xfrm>
            <a:off x="1880870" y="1630680"/>
            <a:ext cx="8691245" cy="398018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文本框 20482"/>
          <p:cNvSpPr txBox="1"/>
          <p:nvPr/>
        </p:nvSpPr>
        <p:spPr>
          <a:xfrm>
            <a:off x="2599690" y="2169795"/>
            <a:ext cx="6362065" cy="1168400"/>
          </a:xfrm>
          <a:prstGeom prst="rect">
            <a:avLst/>
          </a:prstGeom>
          <a:noFill/>
          <a:ln w="28575" cap="flat" cmpd="sng">
            <a:solidFill>
              <a:srgbClr val="1D41D5"/>
            </a:solidFill>
            <a:prstDash val="lgDash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marL="1905" lvl="2" indent="454025" algn="l" eaLnBrk="1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采取各种平移办法将不规则图形</a:t>
            </a:r>
            <a:r>
              <a:rPr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转化</a:t>
            </a:r>
            <a:r>
              <a:rPr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成学过的图形求面积和周长。</a:t>
            </a:r>
            <a:endParaRPr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4" name="MH_Other_1"/>
          <p:cNvSpPr/>
          <p:nvPr>
            <p:custDataLst>
              <p:tags r:id="rId5"/>
            </p:custDataLst>
          </p:nvPr>
        </p:nvSpPr>
        <p:spPr>
          <a:xfrm>
            <a:off x="9187308" y="4688570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" name="MH_SubTitle_1"/>
          <p:cNvSpPr/>
          <p:nvPr>
            <p:custDataLst>
              <p:tags r:id="rId6"/>
            </p:custDataLst>
          </p:nvPr>
        </p:nvSpPr>
        <p:spPr>
          <a:xfrm rot="588792">
            <a:off x="8687245" y="5363258"/>
            <a:ext cx="2587625" cy="965200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平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移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6" name="MH_Other_2"/>
          <p:cNvSpPr/>
          <p:nvPr>
            <p:custDataLst>
              <p:tags r:id="rId7"/>
            </p:custDataLst>
          </p:nvPr>
        </p:nvSpPr>
        <p:spPr>
          <a:xfrm rot="19833143">
            <a:off x="9833420" y="4348845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文本框 20482"/>
          <p:cNvSpPr txBox="1"/>
          <p:nvPr/>
        </p:nvSpPr>
        <p:spPr>
          <a:xfrm>
            <a:off x="2599690" y="3919220"/>
            <a:ext cx="6362065" cy="1168400"/>
          </a:xfrm>
          <a:prstGeom prst="rect">
            <a:avLst/>
          </a:prstGeom>
          <a:noFill/>
          <a:ln w="28575" cap="flat" cmpd="sng">
            <a:solidFill>
              <a:srgbClr val="1D41D5"/>
            </a:solidFill>
            <a:prstDash val="lgDash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marL="1905" lvl="2" indent="454025" algn="l" eaLnBrk="1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利用平移可以将复杂问题</a:t>
            </a:r>
            <a:r>
              <a:rPr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转化</a:t>
            </a:r>
            <a:r>
              <a:rPr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成可操作的简单问题。</a:t>
            </a:r>
            <a:endParaRPr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bldLvl="0" animBg="1"/>
      <p:bldP spid="25" grpId="0" bldLvl="0" animBg="1"/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Administrator\Desktop\作业1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87" t="20395" r="15686" b="27633"/>
          <a:stretch>
            <a:fillRect/>
          </a:stretch>
        </p:blipFill>
        <p:spPr bwMode="auto">
          <a:xfrm>
            <a:off x="1982218" y="1968129"/>
            <a:ext cx="1238069" cy="514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Administrator\Desktop\作业2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47" t="20452" r="14945" b="26367"/>
          <a:stretch>
            <a:fillRect/>
          </a:stretch>
        </p:blipFill>
        <p:spPr bwMode="auto">
          <a:xfrm>
            <a:off x="1982218" y="2960773"/>
            <a:ext cx="1238069" cy="507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文本框 22"/>
          <p:cNvSpPr txBox="1"/>
          <p:nvPr/>
        </p:nvSpPr>
        <p:spPr>
          <a:xfrm flipH="1">
            <a:off x="3829447" y="1782582"/>
            <a:ext cx="5975780" cy="829945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教材第88页练习二十一第4题。</a:t>
            </a:r>
            <a:endParaRPr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22"/>
          <p:cNvSpPr txBox="1"/>
          <p:nvPr/>
        </p:nvSpPr>
        <p:spPr>
          <a:xfrm flipH="1">
            <a:off x="3829447" y="2755205"/>
            <a:ext cx="7723924" cy="830997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全科王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·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同步课时练习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1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76200" y="-146050"/>
            <a:ext cx="3195320" cy="1609090"/>
            <a:chOff x="120" y="-71"/>
            <a:chExt cx="5032" cy="2534"/>
          </a:xfrm>
        </p:grpSpPr>
        <p:pic>
          <p:nvPicPr>
            <p:cNvPr id="21" name="图片 20" descr="图片10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938" y="-71"/>
              <a:ext cx="2215" cy="2535"/>
            </a:xfrm>
            <a:prstGeom prst="rect">
              <a:avLst/>
            </a:prstGeom>
          </p:spPr>
        </p:pic>
        <p:pic>
          <p:nvPicPr>
            <p:cNvPr id="22" name="图片 21" descr="zysj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864" b="1139"/>
            <a:stretch>
              <a:fillRect/>
            </a:stretch>
          </p:blipFill>
          <p:spPr>
            <a:xfrm>
              <a:off x="120" y="820"/>
              <a:ext cx="3078" cy="902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/>
        </p:nvPicPr>
        <p:blipFill>
          <a:blip r:embed="rId2" cstate="print">
            <a:lum bright="6000"/>
          </a:blip>
          <a:stretch>
            <a:fillRect/>
          </a:stretch>
        </p:blipFill>
        <p:spPr>
          <a:xfrm>
            <a:off x="9751060" y="351155"/>
            <a:ext cx="2132330" cy="12242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图片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6865" y="370840"/>
            <a:ext cx="6478270" cy="210566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 rot="21120000">
            <a:off x="140335" y="2296160"/>
            <a:ext cx="3921760" cy="2283460"/>
            <a:chOff x="-98" y="6233"/>
            <a:chExt cx="5073" cy="2930"/>
          </a:xfrm>
        </p:grpSpPr>
        <p:pic>
          <p:nvPicPr>
            <p:cNvPr id="5" name="图片 4" descr="图片2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 rot="20640000">
              <a:off x="-98" y="6449"/>
              <a:ext cx="2326" cy="2715"/>
            </a:xfrm>
            <a:prstGeom prst="rect">
              <a:avLst/>
            </a:prstGeom>
          </p:spPr>
        </p:pic>
        <p:pic>
          <p:nvPicPr>
            <p:cNvPr id="6" name="图片 5" descr="图片3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380" y="6233"/>
              <a:ext cx="2313" cy="2710"/>
            </a:xfrm>
            <a:prstGeom prst="rect">
              <a:avLst/>
            </a:prstGeom>
          </p:spPr>
        </p:pic>
        <p:pic>
          <p:nvPicPr>
            <p:cNvPr id="7" name="图片 6" descr="图片4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 rot="1200000">
              <a:off x="2793" y="6472"/>
              <a:ext cx="2183" cy="2554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 rot="21060000">
            <a:off x="474550" y="4474795"/>
            <a:ext cx="3450394" cy="2142529"/>
            <a:chOff x="6844" y="7123"/>
            <a:chExt cx="4821" cy="2994"/>
          </a:xfrm>
        </p:grpSpPr>
        <p:pic>
          <p:nvPicPr>
            <p:cNvPr id="9" name="图片 8" descr="数学副本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 rot="21000000">
              <a:off x="6844" y="7214"/>
              <a:ext cx="2041" cy="2835"/>
            </a:xfrm>
            <a:prstGeom prst="rect">
              <a:avLst/>
            </a:prstGeom>
          </p:spPr>
        </p:pic>
        <p:pic>
          <p:nvPicPr>
            <p:cNvPr id="10" name="图片 9" descr="语文副本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197" y="7123"/>
              <a:ext cx="2040" cy="2835"/>
            </a:xfrm>
            <a:prstGeom prst="rect">
              <a:avLst/>
            </a:prstGeom>
          </p:spPr>
        </p:pic>
        <p:pic>
          <p:nvPicPr>
            <p:cNvPr id="11" name="图片 10" descr="英语副本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 rot="480000">
              <a:off x="9625" y="7282"/>
              <a:ext cx="2040" cy="2835"/>
            </a:xfrm>
            <a:prstGeom prst="rect">
              <a:avLst/>
            </a:prstGeom>
          </p:spPr>
        </p:pic>
      </p:grpSp>
      <p:pic>
        <p:nvPicPr>
          <p:cNvPr id="12" name="图片 11" descr="图片1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3930015" y="2456815"/>
            <a:ext cx="5850255" cy="3711575"/>
          </a:xfrm>
          <a:prstGeom prst="rect">
            <a:avLst/>
          </a:prstGeom>
        </p:spPr>
      </p:pic>
      <p:pic>
        <p:nvPicPr>
          <p:cNvPr id="13" name="图片 12" descr="图片14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6177915" y="4700270"/>
            <a:ext cx="6013450" cy="2206625"/>
          </a:xfrm>
          <a:prstGeom prst="rect">
            <a:avLst/>
          </a:prstGeom>
        </p:spPr>
      </p:pic>
      <p:pic>
        <p:nvPicPr>
          <p:cNvPr id="14" name="图片 13" descr="图片13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  <p:pic>
        <p:nvPicPr>
          <p:cNvPr id="15" name="图片 14" descr="尖子生阅读封面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 rot="720000">
            <a:off x="9732645" y="1940560"/>
            <a:ext cx="2169160" cy="30162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/>
          <a:stretch>
            <a:fillRect/>
          </a:stretch>
        </p:blipFill>
        <p:spPr>
          <a:xfrm>
            <a:off x="9705975" y="266065"/>
            <a:ext cx="2042795" cy="11728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3514090" y="1403350"/>
            <a:ext cx="5163185" cy="78359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4500" b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小学免费教考资源</a:t>
            </a:r>
            <a:endParaRPr lang="zh-CN" altLang="en-US" sz="4500" b="1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13"/>
          <p:cNvSpPr txBox="1"/>
          <p:nvPr/>
        </p:nvSpPr>
        <p:spPr>
          <a:xfrm>
            <a:off x="2586990" y="2599690"/>
            <a:ext cx="837120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/>
              <a:t>         </a:t>
            </a:r>
            <a:r>
              <a:rPr lang="zh-CN" sz="2800"/>
              <a:t>扫描梓耕教育、名师汇二维码，登录梓耕教育网站www.jlzgjy.com.cn，下载更多教考资源。</a:t>
            </a:r>
            <a:endParaRPr lang="zh-CN" sz="2800"/>
          </a:p>
          <a:p>
            <a:pPr algn="l">
              <a:lnSpc>
                <a:spcPct val="150000"/>
              </a:lnSpc>
            </a:pPr>
            <a:r>
              <a:rPr lang="zh-CN" sz="2800"/>
              <a:t>       </a:t>
            </a:r>
            <a:r>
              <a:rPr lang="en-US" altLang="zh-CN" sz="2800"/>
              <a:t>  </a:t>
            </a:r>
            <a:r>
              <a:rPr lang="zh-CN" sz="2800"/>
              <a:t>小学各学科题库、精品课件、名师教案、课文朗读与听力、公开课视频、知识点微课、工作总结及日常工作表格等优质免费资源等你来拿！</a:t>
            </a:r>
            <a:endParaRPr lang="zh-CN" sz="2800"/>
          </a:p>
        </p:txBody>
      </p:sp>
      <p:pic>
        <p:nvPicPr>
          <p:cNvPr id="5" name="图片 4" descr="梓耕教育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599758" y="2373630"/>
            <a:ext cx="1809750" cy="1781175"/>
          </a:xfrm>
          <a:prstGeom prst="rect">
            <a:avLst/>
          </a:prstGeom>
        </p:spPr>
      </p:pic>
      <p:pic>
        <p:nvPicPr>
          <p:cNvPr id="6" name="图片 5" descr="梓耕名师汇二维吗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print"/>
          <a:srcRect l="3582" t="3184" r="3184" b="4080"/>
          <a:stretch>
            <a:fillRect/>
          </a:stretch>
        </p:blipFill>
        <p:spPr>
          <a:xfrm>
            <a:off x="612140" y="4147185"/>
            <a:ext cx="1784985" cy="1775460"/>
          </a:xfrm>
          <a:prstGeom prst="rect">
            <a:avLst/>
          </a:prstGeom>
        </p:spPr>
      </p:pic>
      <p:pic>
        <p:nvPicPr>
          <p:cNvPr id="7" name="图片 6" descr="图片14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6178550" y="4671060"/>
            <a:ext cx="6013450" cy="2206625"/>
          </a:xfrm>
          <a:prstGeom prst="rect">
            <a:avLst/>
          </a:prstGeom>
        </p:spPr>
      </p:pic>
      <p:pic>
        <p:nvPicPr>
          <p:cNvPr id="8" name="图片 7" descr="图片13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6" name="组合 15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pic>
          <p:nvPicPr>
            <p:cNvPr id="15" name="图片 14" descr="图片7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/>
            <a:stretch>
              <a:fillRect/>
            </a:stretch>
          </p:blipFill>
          <p:spPr>
            <a:xfrm>
              <a:off x="3239" y="91"/>
              <a:ext cx="1051" cy="1702"/>
            </a:xfrm>
            <a:prstGeom prst="rect">
              <a:avLst/>
            </a:prstGeom>
          </p:spPr>
        </p:pic>
        <p:pic>
          <p:nvPicPr>
            <p:cNvPr id="12" name="图片 11" descr="fxzb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52" b="-115"/>
            <a:stretch>
              <a:fillRect/>
            </a:stretch>
          </p:blipFill>
          <p:spPr>
            <a:xfrm>
              <a:off x="137" y="580"/>
              <a:ext cx="2955" cy="872"/>
            </a:xfrm>
            <a:prstGeom prst="rect">
              <a:avLst/>
            </a:prstGeom>
          </p:spPr>
        </p:pic>
      </p:grpSp>
      <p:sp>
        <p:nvSpPr>
          <p:cNvPr id="46" name="矩形 45"/>
          <p:cNvSpPr/>
          <p:nvPr/>
        </p:nvSpPr>
        <p:spPr>
          <a:xfrm>
            <a:off x="629536" y="1376844"/>
            <a:ext cx="7308304" cy="58356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请画出小树向右平移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格后的图形。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47" name="oo196.jpg" descr="id:2147510365;FounderCES"/>
          <p:cNvPicPr/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63733" y="2416835"/>
            <a:ext cx="8056733" cy="3384376"/>
          </a:xfrm>
          <a:prstGeom prst="rect">
            <a:avLst/>
          </a:prstGeom>
        </p:spPr>
      </p:pic>
      <p:pic>
        <p:nvPicPr>
          <p:cNvPr id="48" name="oo197.jpg" descr="id:2147510372;FounderCES"/>
          <p:cNvPicPr/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63733" y="2488843"/>
            <a:ext cx="8056733" cy="3384376"/>
          </a:xfrm>
          <a:prstGeom prst="rect">
            <a:avLst/>
          </a:prstGeom>
        </p:spPr>
      </p:pic>
      <p:sp>
        <p:nvSpPr>
          <p:cNvPr id="49" name="矩形 48"/>
          <p:cNvSpPr/>
          <p:nvPr/>
        </p:nvSpPr>
        <p:spPr>
          <a:xfrm>
            <a:off x="4412005" y="2779777"/>
            <a:ext cx="1584176" cy="107632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向右平移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格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3783313" y="4326874"/>
            <a:ext cx="571504" cy="46166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en-US" altLang="zh-CN" i="1" dirty="0" smtClean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A</a:t>
            </a:r>
            <a:endParaRPr lang="zh-CN" altLang="en-US" i="1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6926585" y="4288473"/>
            <a:ext cx="1285884" cy="52322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en-US" altLang="zh-CN" i="1" dirty="0" smtClean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A</a:t>
            </a:r>
            <a:r>
              <a:rPr lang="zh-CN" altLang="en-US" sz="2800" i="1" dirty="0" smtClean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‘</a:t>
            </a:r>
            <a:endParaRPr lang="zh-CN" altLang="en-US" i="1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" name="组合 17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9" name="图片 18" descr="图片1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20" name="图片 19" descr="xkdr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grpSp>
        <p:nvGrpSpPr>
          <p:cNvPr id="22" name="组合 21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23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4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25" name="矩形 24"/>
          <p:cNvSpPr/>
          <p:nvPr/>
        </p:nvSpPr>
        <p:spPr>
          <a:xfrm>
            <a:off x="3402193" y="3141527"/>
            <a:ext cx="4560046" cy="922020"/>
          </a:xfrm>
          <a:prstGeom prst="rect">
            <a:avLst/>
          </a:prstGeom>
          <a:noFill/>
        </p:spPr>
        <p:txBody>
          <a:bodyPr>
            <a:spAutoFit/>
          </a:bodyPr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一</a:t>
            </a:r>
            <a:endParaRPr kumimoji="0" lang="zh-CN" altLang="en-US" sz="5400" b="1" i="0" u="none" strike="noStrike" kern="1200" cap="none" spc="0" normalizeH="0" baseline="0" noProof="0" dirty="0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" name="组合 17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9" name="图片 18" descr="图片1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20" name="图片 19" descr="xkdr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sp>
        <p:nvSpPr>
          <p:cNvPr id="50" name="TextBox 14"/>
          <p:cNvSpPr txBox="1"/>
          <p:nvPr/>
        </p:nvSpPr>
        <p:spPr>
          <a:xfrm>
            <a:off x="616898" y="1466503"/>
            <a:ext cx="7776864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怎样求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长方形和正方形的周长和面积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?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aphicFrame>
        <p:nvGraphicFramePr>
          <p:cNvPr id="22" name="表格 21"/>
          <p:cNvGraphicFramePr>
            <a:graphicFrameLocks noGrp="1"/>
          </p:cNvGraphicFramePr>
          <p:nvPr>
            <p:custDataLst>
              <p:tags r:id="rId6"/>
            </p:custDataLst>
          </p:nvPr>
        </p:nvGraphicFramePr>
        <p:xfrm>
          <a:off x="2960554" y="2377718"/>
          <a:ext cx="8100695" cy="23590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6494"/>
                <a:gridCol w="476494"/>
                <a:gridCol w="476494"/>
                <a:gridCol w="476494"/>
                <a:gridCol w="476494"/>
                <a:gridCol w="476494"/>
                <a:gridCol w="476494"/>
                <a:gridCol w="476494"/>
                <a:gridCol w="476494"/>
                <a:gridCol w="476494"/>
                <a:gridCol w="476494"/>
                <a:gridCol w="476494"/>
                <a:gridCol w="476494"/>
                <a:gridCol w="476494"/>
                <a:gridCol w="476494"/>
                <a:gridCol w="476494"/>
                <a:gridCol w="476494"/>
              </a:tblGrid>
              <a:tr h="471805">
                <a:tc>
                  <a:txBody>
                    <a:bodyPr/>
                    <a:p>
                      <a:endParaRPr lang="zh-CN" alt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endParaRPr lang="zh-CN" alt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endParaRPr lang="zh-CN" alt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p>
                      <a:endParaRPr lang="zh-CN" alt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endParaRPr lang="zh-CN" alt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endParaRPr lang="zh-CN" alt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endParaRPr lang="zh-CN" alt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endParaRPr lang="zh-CN" alt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71731"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endParaRPr lang="zh-CN" alt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p>
                      <a:endParaRPr lang="zh-CN" alt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p>
                      <a:endParaRPr lang="zh-CN" alt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p>
                      <a:endParaRPr lang="zh-CN" alt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p>
                      <a:endParaRPr lang="zh-CN" alt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p>
                      <a:endParaRPr lang="zh-CN" alt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endParaRPr lang="zh-CN" alt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endParaRPr lang="zh-CN" alt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endParaRPr lang="zh-CN" alt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p>
                      <a:endParaRPr lang="zh-CN" alt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p>
                      <a:endParaRPr lang="zh-CN" alt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71731"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p>
                      <a:endParaRPr lang="zh-CN" alt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p>
                      <a:endParaRPr lang="zh-CN" alt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p>
                      <a:endParaRPr lang="zh-CN" alt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71731"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p>
                      <a:endParaRPr lang="zh-CN" alt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p>
                      <a:endParaRPr lang="zh-CN" alt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p>
                      <a:endParaRPr lang="zh-CN" alt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endParaRPr lang="zh-CN" alt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71731"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endParaRPr lang="zh-CN" alt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endParaRPr lang="zh-CN" alt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endParaRPr lang="zh-CN" alt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endParaRPr lang="zh-CN" alt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endParaRPr lang="zh-CN" alt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endParaRPr lang="zh-CN" alt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3" name="矩形 22"/>
          <p:cNvSpPr/>
          <p:nvPr/>
        </p:nvSpPr>
        <p:spPr>
          <a:xfrm>
            <a:off x="1440111" y="5009505"/>
            <a:ext cx="7439769" cy="52197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长方形周长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=(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长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+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宽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)×2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或长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×2+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宽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×2</a:t>
            </a:r>
            <a:endParaRPr lang="en-US" altLang="zh-CN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549439" y="5783054"/>
            <a:ext cx="4056526" cy="52197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长方形面积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长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×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宽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926744" y="5009743"/>
            <a:ext cx="4265070" cy="52197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正方形周长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边长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×4</a:t>
            </a:r>
            <a:endParaRPr lang="en-US" altLang="zh-CN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7926744" y="5775582"/>
            <a:ext cx="4946313" cy="52197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正方形面积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边长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×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边长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0" grpId="1"/>
      <p:bldP spid="23" grpId="0"/>
      <p:bldP spid="24" grpId="0"/>
      <p:bldP spid="25" grpId="0"/>
      <p:bldP spid="2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4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3402193" y="3141527"/>
            <a:ext cx="4560046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二</a:t>
            </a:r>
            <a:endParaRPr kumimoji="0" lang="zh-CN" altLang="en-US" sz="5400" b="1" i="0" u="none" strike="noStrike" kern="1200" cap="none" spc="0" normalizeH="0" baseline="0" noProof="0" dirty="0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9" name="图片 18" descr="图片1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20" name="图片 19" descr="xkdr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7" name="组合 26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28" name="图片 27" descr="图片1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29" name="图片 28" descr="xkdr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grpSp>
        <p:nvGrpSpPr>
          <p:cNvPr id="3" name="组合 2"/>
          <p:cNvGrpSpPr/>
          <p:nvPr/>
        </p:nvGrpSpPr>
        <p:grpSpPr>
          <a:xfrm>
            <a:off x="2063115" y="1509395"/>
            <a:ext cx="7210425" cy="4183380"/>
            <a:chOff x="10840" y="5641"/>
            <a:chExt cx="11355" cy="6588"/>
          </a:xfrm>
        </p:grpSpPr>
        <p:sp>
          <p:nvSpPr>
            <p:cNvPr id="4" name="AutoShape 25"/>
            <p:cNvSpPr>
              <a:spLocks noChangeArrowheads="1"/>
            </p:cNvSpPr>
            <p:nvPr/>
          </p:nvSpPr>
          <p:spPr bwMode="auto">
            <a:xfrm>
              <a:off x="10840" y="5641"/>
              <a:ext cx="10104" cy="3957"/>
            </a:xfrm>
            <a:prstGeom prst="wedgeRoundRectCallout">
              <a:avLst>
                <a:gd name="adj1" fmla="val 36701"/>
                <a:gd name="adj2" fmla="val 68438"/>
                <a:gd name="adj3" fmla="val 16667"/>
              </a:avLst>
            </a:prstGeom>
            <a:solidFill>
              <a:srgbClr val="FFFFCC"/>
            </a:solidFill>
            <a:ln w="9525">
              <a:solidFill>
                <a:srgbClr val="9900CC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p>
              <a:pPr algn="just" latinLnBrk="0">
                <a:lnSpc>
                  <a:spcPct val="150000"/>
                </a:lnSpc>
              </a:pPr>
              <a:r>
                <a:rPr sz="280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上节课我们已经学习了</a:t>
              </a:r>
              <a:r>
                <a:rPr sz="28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平移</a:t>
              </a:r>
              <a:r>
                <a:rPr sz="280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的一些知识,利用我们学习的平移知识,还能解决一些图形面积计算问题。</a:t>
              </a:r>
              <a:endParaRPr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pic>
          <p:nvPicPr>
            <p:cNvPr id="5" name="图片 4" descr="小粉人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9334" y="9598"/>
              <a:ext cx="2861" cy="2631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pic>
        <p:nvPicPr>
          <p:cNvPr id="1146" name="oo199.jpg" descr="id:2147510400;FounderCES"/>
          <p:cNvPicPr/>
          <p:nvPr/>
        </p:nvPicPr>
        <p:blipFill>
          <a:blip r:embed="rId5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67760" y="2163445"/>
            <a:ext cx="5273675" cy="3606800"/>
          </a:xfrm>
          <a:prstGeom prst="rect">
            <a:avLst/>
          </a:prstGeom>
        </p:spPr>
      </p:pic>
      <p:sp>
        <p:nvSpPr>
          <p:cNvPr id="17" name="文本框 8"/>
          <p:cNvSpPr txBox="1"/>
          <p:nvPr/>
        </p:nvSpPr>
        <p:spPr>
          <a:xfrm>
            <a:off x="472819" y="1397164"/>
            <a:ext cx="8577689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思考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你能够知道它的面积是多少吗?</a:t>
            </a:r>
            <a:endParaRPr sz="32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5" name="弦形 14"/>
          <p:cNvSpPr/>
          <p:nvPr/>
        </p:nvSpPr>
        <p:spPr>
          <a:xfrm>
            <a:off x="4213860" y="3130550"/>
            <a:ext cx="1957070" cy="2032000"/>
          </a:xfrm>
          <a:prstGeom prst="chord">
            <a:avLst>
              <a:gd name="adj1" fmla="val 5321248"/>
              <a:gd name="adj2" fmla="val 16322376"/>
            </a:avLst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弦形 15"/>
          <p:cNvSpPr/>
          <p:nvPr/>
        </p:nvSpPr>
        <p:spPr>
          <a:xfrm>
            <a:off x="7318375" y="3130550"/>
            <a:ext cx="1883410" cy="2032000"/>
          </a:xfrm>
          <a:prstGeom prst="chord">
            <a:avLst>
              <a:gd name="adj1" fmla="val 5321248"/>
              <a:gd name="adj2" fmla="val 16322376"/>
            </a:avLst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5" grpId="0" bldLvl="0" animBg="1"/>
      <p:bldP spid="1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弦形 93"/>
          <p:cNvSpPr/>
          <p:nvPr/>
        </p:nvSpPr>
        <p:spPr>
          <a:xfrm>
            <a:off x="1570355" y="2691765"/>
            <a:ext cx="1788160" cy="2053590"/>
          </a:xfrm>
          <a:prstGeom prst="chord">
            <a:avLst>
              <a:gd name="adj1" fmla="val 5294397"/>
              <a:gd name="adj2" fmla="val 16307853"/>
            </a:avLst>
          </a:prstGeom>
          <a:solidFill>
            <a:srgbClr val="F6A6C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3" name="任意多边形: 形状 37"/>
          <p:cNvSpPr/>
          <p:nvPr/>
        </p:nvSpPr>
        <p:spPr>
          <a:xfrm>
            <a:off x="2519680" y="2691765"/>
            <a:ext cx="2838450" cy="2053590"/>
          </a:xfrm>
          <a:custGeom>
            <a:avLst/>
            <a:gdLst>
              <a:gd name="connsiteX0" fmla="*/ 0 w 2176272"/>
              <a:gd name="connsiteY0" fmla="*/ 0 h 1481328"/>
              <a:gd name="connsiteX1" fmla="*/ 2176272 w 2176272"/>
              <a:gd name="connsiteY1" fmla="*/ 0 h 1481328"/>
              <a:gd name="connsiteX2" fmla="*/ 2176272 w 2176272"/>
              <a:gd name="connsiteY2" fmla="*/ 571 h 1481328"/>
              <a:gd name="connsiteX3" fmla="*/ 2083227 w 2176272"/>
              <a:gd name="connsiteY3" fmla="*/ 4112 h 1481328"/>
              <a:gd name="connsiteX4" fmla="*/ 1543787 w 2176272"/>
              <a:gd name="connsiteY4" fmla="*/ 377567 h 1481328"/>
              <a:gd name="connsiteX5" fmla="*/ 1543567 w 2176272"/>
              <a:gd name="connsiteY5" fmla="*/ 1103349 h 1481328"/>
              <a:gd name="connsiteX6" fmla="*/ 2082749 w 2176272"/>
              <a:gd name="connsiteY6" fmla="*/ 1477162 h 1481328"/>
              <a:gd name="connsiteX7" fmla="*/ 2176272 w 2176272"/>
              <a:gd name="connsiteY7" fmla="*/ 1480788 h 1481328"/>
              <a:gd name="connsiteX8" fmla="*/ 2176272 w 2176272"/>
              <a:gd name="connsiteY8" fmla="*/ 1481328 h 1481328"/>
              <a:gd name="connsiteX9" fmla="*/ 0 w 2176272"/>
              <a:gd name="connsiteY9" fmla="*/ 1481328 h 14813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76272" h="1481328">
                <a:moveTo>
                  <a:pt x="0" y="0"/>
                </a:moveTo>
                <a:lnTo>
                  <a:pt x="2176272" y="0"/>
                </a:lnTo>
                <a:lnTo>
                  <a:pt x="2176272" y="571"/>
                </a:lnTo>
                <a:lnTo>
                  <a:pt x="2083227" y="4112"/>
                </a:lnTo>
                <a:cubicBezTo>
                  <a:pt x="1858566" y="29129"/>
                  <a:pt x="1656478" y="166805"/>
                  <a:pt x="1543787" y="377567"/>
                </a:cubicBezTo>
                <a:cubicBezTo>
                  <a:pt x="1423318" y="602877"/>
                  <a:pt x="1423235" y="877958"/>
                  <a:pt x="1543567" y="1103349"/>
                </a:cubicBezTo>
                <a:cubicBezTo>
                  <a:pt x="1656124" y="1314176"/>
                  <a:pt x="1858115" y="1451985"/>
                  <a:pt x="2082749" y="1477162"/>
                </a:cubicBezTo>
                <a:lnTo>
                  <a:pt x="2176272" y="1480788"/>
                </a:lnTo>
                <a:lnTo>
                  <a:pt x="2176272" y="1481328"/>
                </a:lnTo>
                <a:lnTo>
                  <a:pt x="0" y="1481328"/>
                </a:lnTo>
                <a:close/>
              </a:path>
            </a:pathLst>
          </a:custGeom>
          <a:solidFill>
            <a:srgbClr val="F6A6C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graphicFrame>
        <p:nvGraphicFramePr>
          <p:cNvPr id="92" name="表格 91"/>
          <p:cNvGraphicFramePr>
            <a:graphicFrameLocks noGrp="1"/>
          </p:cNvGraphicFramePr>
          <p:nvPr>
            <p:custDataLst>
              <p:tags r:id="rId5"/>
            </p:custDataLst>
          </p:nvPr>
        </p:nvGraphicFramePr>
        <p:xfrm>
          <a:off x="1095375" y="2163445"/>
          <a:ext cx="4660900" cy="29997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6090"/>
                <a:gridCol w="466090"/>
                <a:gridCol w="466090"/>
                <a:gridCol w="466090"/>
                <a:gridCol w="466090"/>
                <a:gridCol w="466090"/>
                <a:gridCol w="466090"/>
                <a:gridCol w="466090"/>
                <a:gridCol w="466090"/>
              </a:tblGrid>
              <a:tr h="515620">
                <a:tc>
                  <a:txBody>
                    <a:bodyPr/>
                    <a:p>
                      <a:endParaRPr lang="zh-CN" altLang="en-US" sz="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4350"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4985"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4985"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4985">
                <a:tc>
                  <a:txBody>
                    <a:bodyPr/>
                    <a:p>
                      <a:endParaRPr lang="zh-CN" altLang="en-US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4815">
                <a:tc>
                  <a:txBody>
                    <a:bodyPr/>
                    <a:p>
                      <a:endParaRPr lang="zh-CN" altLang="en-US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95" name="直接连接符 94"/>
          <p:cNvCxnSpPr/>
          <p:nvPr/>
        </p:nvCxnSpPr>
        <p:spPr>
          <a:xfrm>
            <a:off x="2519680" y="2691765"/>
            <a:ext cx="0" cy="2044065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文本框 8"/>
          <p:cNvSpPr txBox="1"/>
          <p:nvPr/>
        </p:nvSpPr>
        <p:spPr>
          <a:xfrm>
            <a:off x="472819" y="1397164"/>
            <a:ext cx="8577689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思考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你能够知道它的面积是多少吗?</a:t>
            </a:r>
            <a:endParaRPr sz="32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7668260" y="2894965"/>
            <a:ext cx="34505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6×4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＝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24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cm²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6192520" y="4124325"/>
            <a:ext cx="59994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0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答：这个图形的面积是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24cm²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09 -2.59259E-6 L 0.23698 0.00031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736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05 -0.00556 L 0.23646 0.00123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771" y="3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" grpId="0" bldLvl="0" animBg="1"/>
      <p:bldP spid="97" grpId="0"/>
      <p:bldP spid="9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pic>
        <p:nvPicPr>
          <p:cNvPr id="1147" name="oo202.jpg" descr="id:2147510407;FounderCES"/>
          <p:cNvPicPr/>
          <p:nvPr/>
        </p:nvPicPr>
        <p:blipFill>
          <a:blip r:embed="rId5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32635" y="1327785"/>
            <a:ext cx="8693150" cy="2390775"/>
          </a:xfrm>
          <a:prstGeom prst="rect">
            <a:avLst/>
          </a:prstGeom>
        </p:spPr>
      </p:pic>
      <p:sp>
        <p:nvSpPr>
          <p:cNvPr id="14" name="横卷形 13"/>
          <p:cNvSpPr>
            <a:spLocks noChangeArrowheads="1"/>
          </p:cNvSpPr>
          <p:nvPr/>
        </p:nvSpPr>
        <p:spPr bwMode="auto">
          <a:xfrm>
            <a:off x="2160811" y="3978511"/>
            <a:ext cx="7522570" cy="2376487"/>
          </a:xfrm>
          <a:prstGeom prst="horizontalScroll">
            <a:avLst>
              <a:gd name="adj" fmla="val 12500"/>
            </a:avLst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endParaRPr lang="zh-CN" altLang="en-US" sz="320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3923589" y="4250019"/>
            <a:ext cx="426234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平移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2291242" y="4596267"/>
            <a:ext cx="299337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不规则图形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7189434" y="4566177"/>
            <a:ext cx="202921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规则图形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左右箭头 24"/>
          <p:cNvSpPr>
            <a:spLocks noChangeArrowheads="1"/>
          </p:cNvSpPr>
          <p:nvPr/>
        </p:nvSpPr>
        <p:spPr bwMode="auto">
          <a:xfrm>
            <a:off x="5162222" y="4778611"/>
            <a:ext cx="1813296" cy="255587"/>
          </a:xfrm>
          <a:prstGeom prst="leftRightArrow">
            <a:avLst>
              <a:gd name="adj1" fmla="val 50000"/>
              <a:gd name="adj2" fmla="val 49946"/>
            </a:avLst>
          </a:pr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32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25"/>
          <p:cNvSpPr txBox="1">
            <a:spLocks noChangeArrowheads="1"/>
          </p:cNvSpPr>
          <p:nvPr/>
        </p:nvSpPr>
        <p:spPr bwMode="auto">
          <a:xfrm>
            <a:off x="3998894" y="4978015"/>
            <a:ext cx="426234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转化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3970874" y="5454263"/>
            <a:ext cx="426234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面积不变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22" grpId="0"/>
      <p:bldP spid="23" grpId="0"/>
      <p:bldP spid="24" grpId="0"/>
      <p:bldP spid="25" grpId="0" bldLvl="0" animBg="1"/>
      <p:bldP spid="15" grpId="0"/>
      <p:bldP spid="27" grpId="0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1702,&quot;width&quot;:1051}"/>
</p:tagLst>
</file>

<file path=ppt/tags/tag10.xml><?xml version="1.0" encoding="utf-8"?>
<p:tagLst xmlns:p="http://schemas.openxmlformats.org/presentationml/2006/main">
  <p:tag name="MH" val="20160624103217"/>
  <p:tag name="MH_LIBRARY" val="GRAPHIC"/>
  <p:tag name="MH_TYPE" val="Other"/>
  <p:tag name="MH_ORDER" val="2"/>
</p:tagLst>
</file>

<file path=ppt/tags/tag11.xml><?xml version="1.0" encoding="utf-8"?>
<p:tagLst xmlns:p="http://schemas.openxmlformats.org/presentationml/2006/main">
  <p:tag name="KSO_WM_UNIT_PLACING_PICTURE_USER_VIEWPORT" val="{&quot;height&quot;:1847,&quot;width&quot;:3217}"/>
</p:tagLst>
</file>

<file path=ppt/tags/tag12.xml><?xml version="1.0" encoding="utf-8"?>
<p:tagLst xmlns:p="http://schemas.openxmlformats.org/presentationml/2006/main">
  <p:tag name="KSO_WM_UNIT_PLACING_PICTURE_USER_VIEWPORT" val="{&quot;height&quot;:2805,&quot;width&quot;:2850}"/>
</p:tagLst>
</file>

<file path=ppt/tags/tag13.xml><?xml version="1.0" encoding="utf-8"?>
<p:tagLst xmlns:p="http://schemas.openxmlformats.org/presentationml/2006/main">
  <p:tag name="KSO_WM_UNIT_PLACING_PICTURE_USER_VIEWPORT" val="{&quot;height&quot;:2796,&quot;width&quot;:2811}"/>
</p:tagLst>
</file>

<file path=ppt/tags/tag14.xml><?xml version="1.0" encoding="utf-8"?>
<p:tagLst xmlns:p="http://schemas.openxmlformats.org/presentationml/2006/main">
  <p:tag name="KSO_WM_UNIT_PLACING_PICTURE_USER_VIEWPORT" val="{&quot;height&quot;:3475,&quot;width&quot;:9470}"/>
</p:tagLst>
</file>

<file path=ppt/tags/tag15.xml><?xml version="1.0" encoding="utf-8"?>
<p:tagLst xmlns:p="http://schemas.openxmlformats.org/presentationml/2006/main">
  <p:tag name="KSO_WM_UNIT_PLACING_PICTURE_USER_VIEWPORT" val="{&quot;height&quot;:1862,&quot;width&quot;:2697}"/>
</p:tagLst>
</file>

<file path=ppt/tags/tag2.xml><?xml version="1.0" encoding="utf-8"?>
<p:tagLst xmlns:p="http://schemas.openxmlformats.org/presentationml/2006/main">
  <p:tag name="KSO_WM_UNIT_PLACING_PICTURE_USER_VIEWPORT" val="{&quot;height&quot;:1668,&quot;width&quot;:2256}"/>
</p:tagLst>
</file>

<file path=ppt/tags/tag3.xml><?xml version="1.0" encoding="utf-8"?>
<p:tagLst xmlns:p="http://schemas.openxmlformats.org/presentationml/2006/main">
  <p:tag name="KSO_WM_UNIT_PLACING_PICTURE_USER_VIEWPORT" val="{&quot;height&quot;:1668,&quot;width&quot;:2256}"/>
</p:tagLst>
</file>

<file path=ppt/tags/tag4.xml><?xml version="1.0" encoding="utf-8"?>
<p:tagLst xmlns:p="http://schemas.openxmlformats.org/presentationml/2006/main">
  <p:tag name="KSO_WM_UNIT_TABLE_BEAUTIFY" val="smartTable{7589eadb-a53c-4818-b83a-22df289de2af}"/>
</p:tagLst>
</file>

<file path=ppt/tags/tag5.xml><?xml version="1.0" encoding="utf-8"?>
<p:tagLst xmlns:p="http://schemas.openxmlformats.org/presentationml/2006/main">
  <p:tag name="KSO_WM_UNIT_PLACING_PICTURE_USER_VIEWPORT" val="{&quot;height&quot;:1668,&quot;width&quot;:2256}"/>
</p:tagLst>
</file>

<file path=ppt/tags/tag6.xml><?xml version="1.0" encoding="utf-8"?>
<p:tagLst xmlns:p="http://schemas.openxmlformats.org/presentationml/2006/main">
  <p:tag name="KSO_WM_UNIT_PLACING_PICTURE_USER_VIEWPORT" val="{&quot;height&quot;:1668,&quot;width&quot;:2256}"/>
</p:tagLst>
</file>

<file path=ppt/tags/tag7.xml><?xml version="1.0" encoding="utf-8"?>
<p:tagLst xmlns:p="http://schemas.openxmlformats.org/presentationml/2006/main">
  <p:tag name="KSO_WM_UNIT_TABLE_BEAUTIFY" val="smartTable{31f6fa23-bc93-4652-930c-b933b8f25b8a}"/>
  <p:tag name="TABLE_ENDDRAG_ORIGIN_RECT" val="366*236"/>
  <p:tag name="TABLE_ENDDRAG_RECT" val="209*178*366*236"/>
</p:tagLst>
</file>

<file path=ppt/tags/tag8.xml><?xml version="1.0" encoding="utf-8"?>
<p:tagLst xmlns:p="http://schemas.openxmlformats.org/presentationml/2006/main">
  <p:tag name="MH" val="20160624104149"/>
  <p:tag name="MH_LIBRARY" val="GRAPHIC"/>
  <p:tag name="MH_TYPE" val="Other"/>
  <p:tag name="MH_ORDER" val="1"/>
</p:tagLst>
</file>

<file path=ppt/tags/tag9.xml><?xml version="1.0" encoding="utf-8"?>
<p:tagLst xmlns:p="http://schemas.openxmlformats.org/presentationml/2006/main">
  <p:tag name="MH" val="20160624104149"/>
  <p:tag name="MH_LIBRARY" val="GRAPHIC"/>
  <p:tag name="MH_TYPE" val="SubTitle"/>
  <p:tag name="MH_ORDER" val="1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2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blipFill rotWithShape="1">
          <a:blip xmlns:r="http://schemas.openxmlformats.org/officeDocument/2006/relationships" r:embed="rId1" cstate="print"/>
          <a:stretch>
            <a:fillRect l="-1992" t="-1538" b="-12308"/>
          </a:stretch>
        </a:blipFill>
        <a:ln w="9525">
          <a:noFill/>
        </a:ln>
        <a:effectLst>
          <a:outerShdw sx="999" sy="999" algn="ctr" rotWithShape="0">
            <a:srgbClr val="000000"/>
          </a:outerShdw>
        </a:effectLst>
      </a:spPr>
      <a:bodyPr/>
      <a:lstStyle>
        <a:defPPr>
          <a:defRPr>
            <a:noFill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627</Words>
  <Application>WPS 演示</Application>
  <PresentationFormat>自定义</PresentationFormat>
  <Paragraphs>106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5" baseType="lpstr">
      <vt:lpstr>Arial</vt:lpstr>
      <vt:lpstr>宋体</vt:lpstr>
      <vt:lpstr>Wingdings</vt:lpstr>
      <vt:lpstr>Calibri</vt:lpstr>
      <vt:lpstr>Calibri Light</vt:lpstr>
      <vt:lpstr>黑体</vt:lpstr>
      <vt:lpstr>微软雅黑</vt:lpstr>
      <vt:lpstr>Times New Roman</vt:lpstr>
      <vt:lpstr>Arial Unicode MS</vt:lpstr>
      <vt:lpstr>楷体_GB2312</vt:lpstr>
      <vt:lpstr>新宋体</vt:lpstr>
      <vt:lpstr>楷体</vt:lpstr>
      <vt:lpstr>华文楷体</vt:lpstr>
      <vt:lpstr>华文隶书</vt:lpstr>
      <vt:lpstr>华文宋体</vt:lpstr>
      <vt:lpstr>华文彩云</vt:lpstr>
      <vt:lpstr>NEU-BZ-S92</vt:lpstr>
      <vt:lpstr>Segoe Print</vt:lpstr>
      <vt:lpstr>2_Office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Miao</cp:lastModifiedBy>
  <cp:revision>2325</cp:revision>
  <dcterms:created xsi:type="dcterms:W3CDTF">2017-11-13T08:28:00Z</dcterms:created>
  <dcterms:modified xsi:type="dcterms:W3CDTF">2021-09-27T00:22:45Z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2052-11.1.0.10700</vt:lpwstr>
  </property>
  <property fmtid="{D5CDD505-2E9C-101B-9397-08002B2CF9AE}" pid="3" name="ICV">
    <vt:lpwstr>A15C9CA4B50F40DE950C70AF55A54848</vt:lpwstr>
  </property>
</Properties>
</file>